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4" r:id="rId5"/>
    <p:sldId id="259" r:id="rId6"/>
    <p:sldId id="260" r:id="rId7"/>
    <p:sldId id="269" r:id="rId8"/>
    <p:sldId id="266" r:id="rId9"/>
    <p:sldId id="268" r:id="rId10"/>
    <p:sldId id="270" r:id="rId11"/>
    <p:sldId id="271" r:id="rId12"/>
    <p:sldId id="265" r:id="rId13"/>
    <p:sldId id="284" r:id="rId14"/>
    <p:sldId id="272" r:id="rId15"/>
    <p:sldId id="273" r:id="rId16"/>
    <p:sldId id="275" r:id="rId17"/>
    <p:sldId id="276" r:id="rId18"/>
    <p:sldId id="277" r:id="rId19"/>
    <p:sldId id="279" r:id="rId20"/>
    <p:sldId id="278" r:id="rId21"/>
    <p:sldId id="285" r:id="rId22"/>
    <p:sldId id="286" r:id="rId23"/>
    <p:sldId id="281" r:id="rId24"/>
    <p:sldId id="280" r:id="rId25"/>
    <p:sldId id="282" r:id="rId26"/>
    <p:sldId id="26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ptop" initials="L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40"/>
    <a:srgbClr val="8000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26B3-A272-4D18-A966-39D8EF553A51}" type="datetimeFigureOut">
              <a:rPr lang="en-US" smtClean="0"/>
              <a:pPr/>
              <a:t>10-Mar-15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7007-B28A-49DA-924A-155C76418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26B3-A272-4D18-A966-39D8EF553A51}" type="datetimeFigureOut">
              <a:rPr lang="en-US" smtClean="0"/>
              <a:pPr/>
              <a:t>10-Mar-15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7007-B28A-49DA-924A-155C76418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26B3-A272-4D18-A966-39D8EF553A51}" type="datetimeFigureOut">
              <a:rPr lang="en-US" smtClean="0"/>
              <a:pPr/>
              <a:t>10-Mar-15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7007-B28A-49DA-924A-155C76418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26B3-A272-4D18-A966-39D8EF553A51}" type="datetimeFigureOut">
              <a:rPr lang="en-US" smtClean="0"/>
              <a:pPr/>
              <a:t>10-Mar-15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7007-B28A-49DA-924A-155C76418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26B3-A272-4D18-A966-39D8EF553A51}" type="datetimeFigureOut">
              <a:rPr lang="en-US" smtClean="0"/>
              <a:pPr/>
              <a:t>10-Mar-15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7007-B28A-49DA-924A-155C76418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26B3-A272-4D18-A966-39D8EF553A51}" type="datetimeFigureOut">
              <a:rPr lang="en-US" smtClean="0"/>
              <a:pPr/>
              <a:t>10-Mar-15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7007-B28A-49DA-924A-155C76418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26B3-A272-4D18-A966-39D8EF553A51}" type="datetimeFigureOut">
              <a:rPr lang="en-US" smtClean="0"/>
              <a:pPr/>
              <a:t>10-Mar-15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7007-B28A-49DA-924A-155C76418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26B3-A272-4D18-A966-39D8EF553A51}" type="datetimeFigureOut">
              <a:rPr lang="en-US" smtClean="0"/>
              <a:pPr/>
              <a:t>10-Mar-15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7007-B28A-49DA-924A-155C76418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26B3-A272-4D18-A966-39D8EF553A51}" type="datetimeFigureOut">
              <a:rPr lang="en-US" smtClean="0"/>
              <a:pPr/>
              <a:t>10-Mar-15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7007-B28A-49DA-924A-155C76418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26B3-A272-4D18-A966-39D8EF553A51}" type="datetimeFigureOut">
              <a:rPr lang="en-US" smtClean="0"/>
              <a:pPr/>
              <a:t>10-Mar-15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7007-B28A-49DA-924A-155C76418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26B3-A272-4D18-A966-39D8EF553A51}" type="datetimeFigureOut">
              <a:rPr lang="en-US" smtClean="0"/>
              <a:pPr/>
              <a:t>10-Mar-15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7007-B28A-49DA-924A-155C76418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26B3-A272-4D18-A966-39D8EF553A51}" type="datetimeFigureOut">
              <a:rPr lang="en-US" smtClean="0"/>
              <a:pPr/>
              <a:t>10-Mar-15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77007-B28A-49DA-924A-155C76418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milanobasketstars.it/images/Efficient-Team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7545" y="381000"/>
            <a:ext cx="8900255" cy="629271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6000" b="1" dirty="0" smtClean="0">
                <a:solidFill>
                  <a:schemeClr val="bg1">
                    <a:lumMod val="50000"/>
                  </a:schemeClr>
                </a:solidFill>
              </a:rPr>
              <a:t>ИНДУСТРИЈАЛИЗАЦИЈА</a:t>
            </a:r>
            <a:endParaRPr lang="en-US" sz="6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72400" y="6400800"/>
            <a:ext cx="12954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/>
                </a:solidFill>
              </a:rPr>
              <a:t>М.Ивић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578" name="Picture 2" descr="http://1.bp.blogspot.com/-6vaPshyL4-E/TkP_eu3poTI/AAAAAAAAA7s/K5HJI_VOEhI/s1600/green%2Bindustry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5029200"/>
            <a:ext cx="2209800" cy="1778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762000"/>
          </a:xfrm>
        </p:spPr>
        <p:txBody>
          <a:bodyPr>
            <a:normAutofit fontScale="90000"/>
          </a:bodyPr>
          <a:lstStyle/>
          <a:p>
            <a:r>
              <a:rPr lang="sr-Cyrl-R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ПОСЛЕДИЦЕ ИНДУСТРИЈАЛИЗАЦИЈЕ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5029200" cy="5562600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 smtClean="0"/>
              <a:t>Специјализација производње</a:t>
            </a:r>
          </a:p>
          <a:p>
            <a:r>
              <a:rPr lang="sr-Cyrl-RS" dirty="0" smtClean="0"/>
              <a:t>Стварање радничке </a:t>
            </a:r>
          </a:p>
          <a:p>
            <a:pPr>
              <a:buNone/>
            </a:pPr>
            <a:r>
              <a:rPr lang="sr-Cyrl-RS" dirty="0"/>
              <a:t> </a:t>
            </a:r>
            <a:r>
              <a:rPr lang="sr-Cyrl-RS" dirty="0" smtClean="0"/>
              <a:t>   класе и синдикалних организација</a:t>
            </a:r>
          </a:p>
          <a:p>
            <a:r>
              <a:rPr lang="sr-Cyrl-RS" dirty="0" smtClean="0"/>
              <a:t>Деаграризација</a:t>
            </a:r>
          </a:p>
          <a:p>
            <a:r>
              <a:rPr lang="sr-Cyrl-RS" dirty="0" smtClean="0"/>
              <a:t>Урбанизација и пораст броја становника</a:t>
            </a:r>
          </a:p>
          <a:p>
            <a:r>
              <a:rPr lang="sr-Cyrl-RS" dirty="0" smtClean="0"/>
              <a:t>Ширење светског </a:t>
            </a:r>
          </a:p>
          <a:p>
            <a:pPr>
              <a:buNone/>
            </a:pPr>
            <a:r>
              <a:rPr lang="sr-Cyrl-RS" dirty="0"/>
              <a:t> </a:t>
            </a:r>
            <a:r>
              <a:rPr lang="sr-Cyrl-RS" dirty="0" smtClean="0"/>
              <a:t>   тржишта</a:t>
            </a:r>
          </a:p>
          <a:p>
            <a:r>
              <a:rPr lang="sr-Cyrl-RS" dirty="0" smtClean="0"/>
              <a:t>Развој финансијског сектора и саобраћаја</a:t>
            </a:r>
            <a:endParaRPr lang="en-US" dirty="0"/>
          </a:p>
        </p:txBody>
      </p:sp>
      <p:pic>
        <p:nvPicPr>
          <p:cNvPr id="27650" name="Picture 2" descr="http://matrixglobalsolutions.net/images/Industry%20Focu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4108" y="2514600"/>
            <a:ext cx="4923692" cy="4267200"/>
          </a:xfrm>
          <a:prstGeom prst="rect">
            <a:avLst/>
          </a:prstGeom>
          <a:noFill/>
        </p:spPr>
      </p:pic>
      <p:pic>
        <p:nvPicPr>
          <p:cNvPr id="15361" name="Picture 1" descr="C:\Users\Laptop\Desktop\industrija\Tech-Park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0" y="635611"/>
            <a:ext cx="2838451" cy="18866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Територијална распрострањеност индустрије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3048000"/>
          </a:xfrm>
        </p:spPr>
        <p:txBody>
          <a:bodyPr>
            <a:normAutofit fontScale="92500" lnSpcReduction="20000"/>
          </a:bodyPr>
          <a:lstStyle/>
          <a:p>
            <a:r>
              <a:rPr lang="sr-Cyrl-RS" b="1" dirty="0" smtClean="0"/>
              <a:t>Локација индустрије </a:t>
            </a:r>
            <a:r>
              <a:rPr lang="sr-Cyrl-RS" dirty="0" smtClean="0"/>
              <a:t>се мењала у простору и времену. Зависила је од </a:t>
            </a:r>
            <a:r>
              <a:rPr lang="sr-Cyrl-RS" b="1" dirty="0" smtClean="0"/>
              <a:t>енергената</a:t>
            </a:r>
            <a:r>
              <a:rPr lang="sr-Cyrl-RS" dirty="0" smtClean="0"/>
              <a:t>, </a:t>
            </a:r>
            <a:r>
              <a:rPr lang="sr-Cyrl-RS" b="1" dirty="0" smtClean="0"/>
              <a:t>природних ресурса </a:t>
            </a:r>
            <a:r>
              <a:rPr lang="sr-Cyrl-RS" dirty="0" smtClean="0"/>
              <a:t>и</a:t>
            </a:r>
            <a:r>
              <a:rPr lang="sr-Cyrl-RS" b="1" dirty="0" smtClean="0"/>
              <a:t> расположиве радне снаге</a:t>
            </a:r>
            <a:r>
              <a:rPr lang="sr-Cyrl-RS" dirty="0" smtClean="0"/>
              <a:t>.</a:t>
            </a:r>
          </a:p>
          <a:p>
            <a:r>
              <a:rPr lang="sr-Cyrl-RS" dirty="0" smtClean="0"/>
              <a:t>У Првој индустријској револуцији индустрија се налазила близу басена угља (црна металургија) и лукама (ако је индустрија зависила од увоза сировина)</a:t>
            </a:r>
            <a:endParaRPr lang="en-US" dirty="0"/>
          </a:p>
        </p:txBody>
      </p:sp>
      <p:pic>
        <p:nvPicPr>
          <p:cNvPr id="4" name="Picture 4" descr="https://gravesok.files.wordpress.com/2010/07/liverpool_landing_stage_ca19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038600"/>
            <a:ext cx="4419600" cy="2717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724400" y="6400800"/>
            <a:ext cx="2133600" cy="381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Ливерпул 1915.г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8676" name="Picture 4" descr="http://upload.wikimedia.org/wikipedia/commons/7/78/McConnel_%26_Company_mills,_about_182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" y="4288098"/>
            <a:ext cx="4495800" cy="2493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2438400" y="4191000"/>
            <a:ext cx="1981200" cy="381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Манчестер  1820.г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Laptop\Desktop\industrija\eng007 (1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1" y="533400"/>
            <a:ext cx="8153399" cy="62315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6038"/>
            <a:ext cx="8229600" cy="487362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sr-Cyrl-RS" dirty="0" smtClean="0"/>
              <a:t>ПРВА ИНДУСТРИЈСКА РЕВОЛУЦИЈА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5715000"/>
            <a:ext cx="3962400" cy="990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tx1"/>
                </a:solidFill>
              </a:rPr>
              <a:t>Британија пре индустријске револуције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5791200"/>
            <a:ext cx="3962400" cy="914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tx1"/>
                </a:solidFill>
              </a:rPr>
              <a:t>Британија после  индустријске револуције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4343400" cy="1143000"/>
          </a:xfrm>
        </p:spPr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ИНДУСТРИЈАЛИЗАЦИЈА ЕВРОПЕ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 descr="http://cc.owu.edu/~rdfusch/industrializ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9377" y="76200"/>
            <a:ext cx="4984623" cy="6781800"/>
          </a:xfrm>
          <a:prstGeom prst="rect">
            <a:avLst/>
          </a:prstGeom>
          <a:noFill/>
        </p:spPr>
      </p:pic>
      <p:sp>
        <p:nvSpPr>
          <p:cNvPr id="7" name="Pentagon 6"/>
          <p:cNvSpPr/>
          <p:nvPr/>
        </p:nvSpPr>
        <p:spPr>
          <a:xfrm>
            <a:off x="76200" y="1295400"/>
            <a:ext cx="5334000" cy="213360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>
                <a:solidFill>
                  <a:schemeClr val="tx1"/>
                </a:solidFill>
              </a:rPr>
              <a:t>Индустријализација у Европи </a:t>
            </a:r>
          </a:p>
          <a:p>
            <a:pPr algn="ctr"/>
            <a:r>
              <a:rPr lang="sr-Cyrl-RS" sz="2400" dirty="0" smtClean="0">
                <a:solidFill>
                  <a:schemeClr val="tx1"/>
                </a:solidFill>
              </a:rPr>
              <a:t>1850, 1870. и 1914.г са индустријским регијама.</a:t>
            </a:r>
          </a:p>
          <a:p>
            <a:pPr algn="ctr"/>
            <a:r>
              <a:rPr lang="sr-Cyrl-RS" sz="2400" dirty="0" smtClean="0">
                <a:solidFill>
                  <a:schemeClr val="tx1"/>
                </a:solidFill>
              </a:rPr>
              <a:t>Стварање “Златног  троугла” –језгра индустријализације између </a:t>
            </a:r>
          </a:p>
          <a:p>
            <a:pPr algn="ctr"/>
            <a:r>
              <a:rPr lang="sr-Cyrl-RS" sz="2400" dirty="0" smtClean="0">
                <a:solidFill>
                  <a:schemeClr val="tx1"/>
                </a:solidFill>
              </a:rPr>
              <a:t>Лондона, Берлина и Париза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8918" name="Picture 6" descr="http://static0.akpool.de/images/cards/38/3830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86200"/>
            <a:ext cx="4267200" cy="275896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124200" y="6400800"/>
            <a:ext cx="2057400" cy="381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003300"/>
                </a:solidFill>
              </a:rPr>
              <a:t>Рур у Немачкој</a:t>
            </a:r>
            <a:endParaRPr lang="en-US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0"/>
            <a:ext cx="4800600" cy="68579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Cyrl-RS" dirty="0" smtClean="0"/>
              <a:t>    </a:t>
            </a:r>
            <a:r>
              <a:rPr lang="sr-Cyrl-RS" b="1" dirty="0" smtClean="0"/>
              <a:t>Локацију модерне индустрије</a:t>
            </a:r>
            <a:r>
              <a:rPr lang="sr-Cyrl-RS" dirty="0" smtClean="0"/>
              <a:t>  у развијеним земљама одређују:</a:t>
            </a:r>
          </a:p>
          <a:p>
            <a:r>
              <a:rPr lang="sr-Cyrl-RS" b="1" dirty="0" smtClean="0"/>
              <a:t> Утицај  </a:t>
            </a:r>
            <a:r>
              <a:rPr lang="sr-Cyrl-RS" dirty="0" smtClean="0"/>
              <a:t>индустријске производње </a:t>
            </a:r>
            <a:r>
              <a:rPr lang="sr-Cyrl-RS" b="1" dirty="0" smtClean="0"/>
              <a:t>на животну средину</a:t>
            </a:r>
          </a:p>
          <a:p>
            <a:r>
              <a:rPr lang="sr-Cyrl-RS" b="1" dirty="0" smtClean="0"/>
              <a:t>Цена земљишта</a:t>
            </a:r>
          </a:p>
          <a:p>
            <a:r>
              <a:rPr lang="sr-Cyrl-RS" b="1" dirty="0" smtClean="0"/>
              <a:t>Квалификована радна снага</a:t>
            </a:r>
          </a:p>
          <a:p>
            <a:r>
              <a:rPr lang="sr-Cyrl-RS" b="1" dirty="0" smtClean="0"/>
              <a:t>Цена рада</a:t>
            </a:r>
          </a:p>
          <a:p>
            <a:r>
              <a:rPr lang="sr-Cyrl-RS" b="1" dirty="0" smtClean="0"/>
              <a:t>Тржиште</a:t>
            </a:r>
            <a:r>
              <a:rPr lang="sr-Cyrl-RS" dirty="0" smtClean="0"/>
              <a:t>  за </a:t>
            </a:r>
          </a:p>
          <a:p>
            <a:pPr>
              <a:buNone/>
            </a:pPr>
            <a:r>
              <a:rPr lang="sr-Cyrl-RS" dirty="0"/>
              <a:t> </a:t>
            </a:r>
            <a:r>
              <a:rPr lang="sr-Cyrl-RS" dirty="0" smtClean="0"/>
              <a:t>   пласирање производа</a:t>
            </a:r>
          </a:p>
          <a:p>
            <a:endParaRPr lang="sr-Cyrl-RS" dirty="0" smtClean="0"/>
          </a:p>
          <a:p>
            <a:endParaRPr lang="en-US" dirty="0"/>
          </a:p>
        </p:txBody>
      </p:sp>
      <p:pic>
        <p:nvPicPr>
          <p:cNvPr id="29700" name="Picture 4" descr="http://1.bp.blogspot.com/-6vaPshyL4-E/TkP_eu3poTI/AAAAAAAAA7s/K5HJI_VOEhI/s1600/green%2Bindust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875" y="228600"/>
            <a:ext cx="4048125" cy="3257550"/>
          </a:xfrm>
          <a:prstGeom prst="rect">
            <a:avLst/>
          </a:prstGeom>
          <a:noFill/>
        </p:spPr>
      </p:pic>
      <p:pic>
        <p:nvPicPr>
          <p:cNvPr id="6" name="Picture 2" descr="C:\Users\Laptop\Desktop\industrija\electricity-30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1" y="3875858"/>
            <a:ext cx="4343400" cy="2905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Просторни размештај индустрије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4724400" cy="5334000"/>
          </a:xfrm>
        </p:spPr>
        <p:txBody>
          <a:bodyPr>
            <a:normAutofit fontScale="85000" lnSpcReduction="10000"/>
          </a:bodyPr>
          <a:lstStyle/>
          <a:p>
            <a:r>
              <a:rPr lang="sr-Cyrl-RS" b="1" dirty="0" smtClean="0"/>
              <a:t>Моноцентрични тип </a:t>
            </a:r>
            <a:r>
              <a:rPr lang="sr-Cyrl-RS" dirty="0" smtClean="0"/>
              <a:t>– индустрија у једном граду</a:t>
            </a:r>
          </a:p>
          <a:p>
            <a:r>
              <a:rPr lang="sr-Cyrl-RS" b="1" dirty="0" smtClean="0"/>
              <a:t>Просторно дисперзивна </a:t>
            </a:r>
            <a:r>
              <a:rPr lang="sr-Cyrl-RS" dirty="0" smtClean="0"/>
              <a:t>– индустрија у више градова  међусобно повезана. </a:t>
            </a:r>
          </a:p>
          <a:p>
            <a:pPr>
              <a:buNone/>
            </a:pPr>
            <a:endParaRPr lang="sr-Cyrl-RS" dirty="0"/>
          </a:p>
          <a:p>
            <a:r>
              <a:rPr lang="sr-Cyrl-RS" b="1" dirty="0" smtClean="0"/>
              <a:t>Полицентрични тип </a:t>
            </a:r>
            <a:r>
              <a:rPr lang="sr-Cyrl-RS" dirty="0" smtClean="0"/>
              <a:t>– међусобно зависна предузећа на једној територији.</a:t>
            </a:r>
          </a:p>
          <a:p>
            <a:endParaRPr lang="sr-Cyrl-RS" dirty="0" smtClean="0"/>
          </a:p>
          <a:p>
            <a:pPr>
              <a:buNone/>
            </a:pPr>
            <a:r>
              <a:rPr lang="sr-Cyrl-RS" dirty="0" smtClean="0"/>
              <a:t> </a:t>
            </a:r>
          </a:p>
          <a:p>
            <a:endParaRPr lang="en-US" dirty="0"/>
          </a:p>
        </p:txBody>
      </p:sp>
      <p:pic>
        <p:nvPicPr>
          <p:cNvPr id="30724" name="Picture 4" descr="http://www.landscapeinstitute.org/news/resizeCrop/resizeCrop.php?src=http://www.landscapeinstitute.org/news/userfiles/images/wolfson%20polycentric.jpg&amp;w=&amp;h=&amp;wl=800&amp;hl=&amp;wp=&amp;hp=55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14801" y="2871362"/>
            <a:ext cx="5029200" cy="3720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114800" cy="838200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ИНДУСТРИЈСКА ЗОНА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2895600"/>
          </a:xfrm>
        </p:spPr>
        <p:txBody>
          <a:bodyPr>
            <a:normAutofit fontScale="85000" lnSpcReduction="20000"/>
          </a:bodyPr>
          <a:lstStyle/>
          <a:p>
            <a:r>
              <a:rPr lang="sr-Cyrl-RS" b="1" dirty="0" smtClean="0"/>
              <a:t>ИНДУСТРИЈСКА  ЗОНА  </a:t>
            </a:r>
            <a:r>
              <a:rPr lang="sr-Cyrl-RS" dirty="0" smtClean="0"/>
              <a:t>је део града где је плански лоцирана индустрија.</a:t>
            </a:r>
          </a:p>
          <a:p>
            <a:r>
              <a:rPr lang="sr-Cyrl-RS" dirty="0" smtClean="0"/>
              <a:t>Настале у време Друге индустријске револуције на периферији градова.</a:t>
            </a:r>
          </a:p>
          <a:p>
            <a:r>
              <a:rPr lang="sr-Cyrl-RS" dirty="0" smtClean="0"/>
              <a:t>Просторним ширењем градова индустријске зоне остајале у њиховом ширем центру </a:t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pic>
        <p:nvPicPr>
          <p:cNvPr id="5" name="Picture 2" descr="A view of a busy townscape, in which the land is urban and the scene is banal. The weather is overcast and the cloudy sky appears light-grey. In the foreground is a dark-grey tarmac dual-carriageway road, which sweeps up the middle of the photograph to its centrepoint. All around the road are two-storey red-brick houses. On the left-side of the midground are three large red-brick factories of around five-storeys high. On the horizon is a towerblock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474" y="2960428"/>
            <a:ext cx="8845126" cy="3821372"/>
          </a:xfrm>
          <a:prstGeom prst="rect">
            <a:avLst/>
          </a:prstGeom>
          <a:noFill/>
          <a:ln w="38100">
            <a:solidFill>
              <a:srgbClr val="80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286000" y="6477000"/>
            <a:ext cx="66294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/>
                </a:solidFill>
              </a:rPr>
              <a:t>Индустријска зона  Чадертон на периферији Манчестера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ИНДУСТРИЈСКА РЕГИЈА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3657600" cy="4830763"/>
          </a:xfrm>
        </p:spPr>
        <p:txBody>
          <a:bodyPr/>
          <a:lstStyle/>
          <a:p>
            <a:r>
              <a:rPr lang="sr-Cyrl-RS" b="1" dirty="0" smtClean="0"/>
              <a:t>ИНДУСТРИЈСКА РЕГИЈА </a:t>
            </a:r>
            <a:br>
              <a:rPr lang="sr-Cyrl-RS" b="1" dirty="0" smtClean="0"/>
            </a:br>
            <a:r>
              <a:rPr lang="sr-Cyrl-RS" b="1" dirty="0" smtClean="0"/>
              <a:t>ЈЕ ДЕО ТЕРИТОРИЈЕ  У НЕКОЈ ДРЖАВИ НА КОЈОЈ ЈЕ КОНЦЕНТРИСАНА ИНДУСТРИЈА.</a:t>
            </a:r>
            <a:endParaRPr lang="en-US" dirty="0"/>
          </a:p>
        </p:txBody>
      </p:sp>
      <p:pic>
        <p:nvPicPr>
          <p:cNvPr id="9218" name="Picture 2" descr="http://upload.wikimedia.org/wikipedia/commons/4/4b/Silesia_%28Now%2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0073" y="1905000"/>
            <a:ext cx="5453927" cy="3886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257800" y="5867400"/>
            <a:ext cx="28956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/>
                </a:solidFill>
              </a:rPr>
              <a:t>Шлеска- индустријска регија у Пољској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629400" cy="685800"/>
          </a:xfrm>
        </p:spPr>
        <p:txBody>
          <a:bodyPr>
            <a:normAutofit fontScale="90000"/>
          </a:bodyPr>
          <a:lstStyle/>
          <a:p>
            <a:r>
              <a:rPr lang="sr-Cyrl-R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ТЕХНОЛОШКИ  ПАРК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686800" cy="3581399"/>
          </a:xfrm>
        </p:spPr>
        <p:txBody>
          <a:bodyPr>
            <a:normAutofit fontScale="55000" lnSpcReduction="20000"/>
          </a:bodyPr>
          <a:lstStyle/>
          <a:p>
            <a:r>
              <a:rPr lang="sr-Cyrl-RS" dirty="0" smtClean="0"/>
              <a:t>МЕСТО НА КОМЕ СЕ ПОВЕЗУЈУ СТРУЧЊАЦИ И ПРЕДУЗЕТНИЦИ У ЦИЉУ ОСТВАРИВАЊА  ВЕЋЕ ПРОИЗВОДЊЕ, ЗАСНОВАНОЈ НА НОВИМ ТЕХНОЛОГИЈАМА</a:t>
            </a:r>
          </a:p>
          <a:p>
            <a:r>
              <a:rPr lang="sr-Cyrl-RS" dirty="0" smtClean="0"/>
              <a:t>ОБЛИЦИ:</a:t>
            </a:r>
            <a:r>
              <a:rPr lang="sr-Cyrl-RS" b="1" dirty="0" smtClean="0"/>
              <a:t> НАУЧНИ ПАРК, ТЕХНОЛОШКИ ПАРК, ИСТРАЖИВАЧКИ ПАРК  </a:t>
            </a:r>
            <a:r>
              <a:rPr lang="sr-Cyrl-RS" dirty="0" smtClean="0"/>
              <a:t>И </a:t>
            </a:r>
            <a:r>
              <a:rPr lang="sr-Cyrl-RS" b="1" dirty="0" smtClean="0"/>
              <a:t>ТЕХНОПОЛИС</a:t>
            </a:r>
          </a:p>
          <a:p>
            <a:r>
              <a:rPr lang="sr-Cyrl-RS" b="1" dirty="0" smtClean="0"/>
              <a:t>ПОВЕЗАН ЈЕ СА ОБРАЗОВНИМ ИЛИ ИСТРАЖИВАЧКИМ ИНСТИТУЦИЈАМА.</a:t>
            </a:r>
          </a:p>
          <a:p>
            <a:r>
              <a:rPr lang="sr-Cyrl-RS" dirty="0" smtClean="0"/>
              <a:t>ОБУХВАТАЈУ ИСТРАЖИВАЧКЕ ЛАБОРАТОРИЈЕ И УГЛАВНОМ ПРОИЗВОДЕ МАЛЕ СЕРИЈЕ СПЕЦИЈАЛИЗОВАНЕ РОБЕ.</a:t>
            </a:r>
          </a:p>
          <a:p>
            <a:r>
              <a:rPr lang="sr-Cyrl-RS" dirty="0" smtClean="0"/>
              <a:t>ИМАЈУ</a:t>
            </a:r>
            <a:r>
              <a:rPr lang="sr-Cyrl-RS" b="1" dirty="0" smtClean="0"/>
              <a:t> РАЗВИЈЕН МАРКЕТИНГ </a:t>
            </a:r>
            <a:r>
              <a:rPr lang="sr-Cyrl-RS" dirty="0" smtClean="0"/>
              <a:t>И ДОБРО СУ </a:t>
            </a:r>
            <a:r>
              <a:rPr lang="sr-Cyrl-RS" b="1" dirty="0" smtClean="0"/>
              <a:t>САОБРАЋАЈНО ПОВЕЗАНИ </a:t>
            </a:r>
            <a:r>
              <a:rPr lang="sr-Cyrl-RS" dirty="0" smtClean="0"/>
              <a:t>СА ТРЖИШТЕМ</a:t>
            </a:r>
          </a:p>
          <a:p>
            <a:r>
              <a:rPr lang="sr-Cyrl-RS" dirty="0" smtClean="0"/>
              <a:t>ОСНИВАЈУ СЕ У БЛИЗИНИ ВИСОКООБРАЗОВНИХ ИНСТИТУЦИЈА И ИСТРАЖИВАЧКИХ ЦЕНТАРА. </a:t>
            </a:r>
          </a:p>
          <a:p>
            <a:r>
              <a:rPr lang="sr-Cyrl-RS" dirty="0" smtClean="0"/>
              <a:t>ПРИВЛАЧЕ ВРХУНСКЕ СТРУЧЊАКЕ И МЛАДЕ ТАЛЕНТЕ КОЈИ СЕ У ЊИМА ДАЉЕ УСАВРШАВАЈУ.</a:t>
            </a:r>
          </a:p>
          <a:p>
            <a:r>
              <a:rPr lang="sr-Cyrl-RS" b="1" dirty="0" smtClean="0"/>
              <a:t>БРИНУ О ЕКОЛОГИЈИ</a:t>
            </a:r>
            <a:endParaRPr lang="en-US" dirty="0"/>
          </a:p>
        </p:txBody>
      </p:sp>
      <p:pic>
        <p:nvPicPr>
          <p:cNvPr id="5" name="Picture 4" descr="http://www.jica.go.jp/tunisia/english/activities/img/img01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4016748"/>
            <a:ext cx="3810000" cy="276505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8195" name="Picture 3" descr="http://www.thenew-media.info/images/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254499"/>
            <a:ext cx="3810000" cy="2527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38400" cy="1143000"/>
          </a:xfrm>
        </p:spPr>
        <p:txBody>
          <a:bodyPr/>
          <a:lstStyle/>
          <a:p>
            <a:r>
              <a:rPr lang="sr-Latn-RS" dirty="0" smtClean="0"/>
              <a:t>SYHDEE</a:t>
            </a:r>
            <a:endParaRPr lang="en-US" dirty="0"/>
          </a:p>
        </p:txBody>
      </p:sp>
      <p:pic>
        <p:nvPicPr>
          <p:cNvPr id="31746" name="Picture 2" descr="http://www.syhdee.com/uploads/image/20140617/14029993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46936"/>
            <a:ext cx="8305800" cy="5049139"/>
          </a:xfrm>
          <a:prstGeom prst="rect">
            <a:avLst/>
          </a:prstGeom>
          <a:noFill/>
        </p:spPr>
      </p:pic>
      <p:pic>
        <p:nvPicPr>
          <p:cNvPr id="31748" name="Picture 4" descr="http://www.posharp.com/Businesses/855462f8-25fb-4233-9aaf-1a465e3c9d36/Company/yr0t078fdt2lqbysj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93323" y="67524"/>
            <a:ext cx="3045477" cy="252327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029200" y="228600"/>
            <a:ext cx="3962400" cy="533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Shenzhen </a:t>
            </a:r>
            <a:r>
              <a:rPr lang="en-US" b="1" dirty="0" err="1" smtClean="0">
                <a:solidFill>
                  <a:srgbClr val="002060"/>
                </a:solidFill>
              </a:rPr>
              <a:t>Syhdee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Manufactory Co.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sr-Cyrl-RS" b="1" dirty="0" smtClean="0">
                <a:solidFill>
                  <a:schemeClr val="bg1">
                    <a:lumMod val="50000"/>
                  </a:schemeClr>
                </a:solidFill>
              </a:rPr>
              <a:t>ИНДУСТРИЈА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Привредна делатност која машинским путем прерађује сировине и полупроизводе у готов производ.</a:t>
            </a:r>
            <a:endParaRPr lang="en-US" dirty="0"/>
          </a:p>
        </p:txBody>
      </p:sp>
      <p:pic>
        <p:nvPicPr>
          <p:cNvPr id="4098" name="Picture 2" descr="C:\Users\Laptop\Desktop\industry-factory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118104"/>
            <a:ext cx="7315200" cy="3511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sciencepark.com.sg/image/ssp_logo_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0"/>
            <a:ext cx="5042448" cy="1724026"/>
          </a:xfrm>
          <a:prstGeom prst="rect">
            <a:avLst/>
          </a:prstGeom>
          <a:noFill/>
        </p:spPr>
      </p:pic>
      <p:pic>
        <p:nvPicPr>
          <p:cNvPr id="32772" name="Picture 4" descr="http://www.sciencepark.com.sg/image/amenities_m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03200"/>
            <a:ext cx="3810000" cy="29210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32774" name="Picture 6" descr="http://www.sciencepark.com.sg/image/pic_hero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1" y="3276600"/>
            <a:ext cx="913257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://www.paiz.gov.pl/_img/_pictures/118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81000"/>
            <a:ext cx="4165723" cy="5267326"/>
          </a:xfrm>
          <a:prstGeom prst="rect">
            <a:avLst/>
          </a:prstGeom>
          <a:noFill/>
          <a:ln w="38100">
            <a:solidFill>
              <a:srgbClr val="800000"/>
            </a:solidFill>
          </a:ln>
        </p:spPr>
      </p:pic>
      <p:pic>
        <p:nvPicPr>
          <p:cNvPr id="39944" name="Picture 8" descr="http://www.troxusa.com/xpool/images/company/references/UM_task_7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1" y="3810000"/>
            <a:ext cx="4724400" cy="234444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76200" y="6172200"/>
            <a:ext cx="4724400" cy="304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/>
                </a:solidFill>
              </a:rPr>
              <a:t>Научно технолошки парк у Мајамију (САД)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9946" name="Picture 10" descr="http://www10.aeccafe.com/blogs/arch-showcase/files/2013/08/067_IMG_0465_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6200" y="330251"/>
            <a:ext cx="4724400" cy="315117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28600" y="3429000"/>
            <a:ext cx="4572000" cy="304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/>
                </a:solidFill>
              </a:rPr>
              <a:t>Највећи  технолошки парк у Пољској (Гдиња)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5638800"/>
            <a:ext cx="4114800" cy="60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/>
                </a:solidFill>
              </a:rPr>
              <a:t>Миелек технолошки парк на југоистоку Пољске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mbridge-research-park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67200" y="228600"/>
            <a:ext cx="4800600" cy="285694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028" name="Picture 4" descr="http://www.aurp.net/assets/bnm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124200"/>
            <a:ext cx="6877050" cy="36290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362200" y="3200400"/>
            <a:ext cx="3276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Buffalo Niagara Medical Campus</a:t>
            </a:r>
            <a:endParaRPr lang="en-US" b="1" dirty="0"/>
          </a:p>
        </p:txBody>
      </p:sp>
      <p:pic>
        <p:nvPicPr>
          <p:cNvPr id="1030" name="Picture 6" descr="http://www.japanmeetings.org/cms/content/images/venue/.thumb_360/26100_2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" y="304800"/>
            <a:ext cx="4229100" cy="281940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5122" name="Picture 2" descr="http://www.onenucleus.com/media/logos/Cambridge%20Research%20Park%20Logo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58000" y="2514600"/>
            <a:ext cx="2209800" cy="574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://image.slidesharecdn.com/conceptoftechrev02-120409052241-phpapp02/95/concept-of-teknopolitan-21-728.jpg?cb=13339681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104"/>
            <a:ext cx="8382000" cy="666069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://image.slidesharecdn.com/2014lifesciencesclusterreportglobalwatchlist-140623144733-phpapp02/95/global-watch-list-10-cities-in-the-spotlight-5-638.jpg?cb=14072521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676524"/>
            <a:ext cx="6076950" cy="402907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37894" name="Picture 6" descr="http://www.dodea.edu/Pacific/newsroom/pressreleases/images/img_294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" y="76200"/>
            <a:ext cx="3812146" cy="25407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6200" y="5410200"/>
            <a:ext cx="1676400" cy="1295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Kao n</a:t>
            </a:r>
            <a:r>
              <a:rPr lang="sr-Cyrl-RS" b="1" dirty="0" smtClean="0">
                <a:solidFill>
                  <a:schemeClr val="tx1"/>
                </a:solidFill>
              </a:rPr>
              <a:t>аучно-технолошки парк настао 1960.г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9800" y="2590800"/>
            <a:ext cx="3124200" cy="1676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tx1"/>
                </a:solidFill>
              </a:rPr>
              <a:t>10 000 доктора наука је запослено у Тсукуби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5126" name="Picture 6" descr="http://3.bp.blogspot.com/-bmpkwsEVGkI/UcvY3nYZzgI/AAAAAAAAAxk/TLvELJmZkEk/s1600/998880_404627042984805_983443560_n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81677" y="76200"/>
            <a:ext cx="3662324" cy="22860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5128" name="Picture 8" descr="http://3.bp.blogspot.com/-aEodxdNFjT8/UUdrUEg-T4I/AAAAAAAAFLY/31C_ZhbREG4/s1600/Ropits-Robot-for-Personal-Intelligent-Transport-System-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48400" y="4365308"/>
            <a:ext cx="2819400" cy="241411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pic>
        <p:nvPicPr>
          <p:cNvPr id="5132" name="Picture 12" descr="http://www.seriouswonder.com/wp-content/uploads/Honda-asimo-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83126" y="152400"/>
            <a:ext cx="1350874" cy="234526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ostrava.cz/en/podnikatel-investor/investment-opportunities/industrial-zones/prumyslove-zony-en/c-documents-and-settings-novotnaan-plocha-hrabova_2012.jpg/image_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276600"/>
            <a:ext cx="4824361" cy="3505200"/>
          </a:xfrm>
          <a:prstGeom prst="rect">
            <a:avLst/>
          </a:prstGeom>
          <a:noFill/>
        </p:spPr>
      </p:pic>
      <p:pic>
        <p:nvPicPr>
          <p:cNvPr id="39940" name="Picture 4" descr="http://image.slidesharecdn.com/pechtertnis-tpulemisteeng-111212055820-phpapp02/95/tehnopolis-lemiste-tnis-pechter-tallinn-211111-11-1024.jpg?cb=132369163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34000" y="266700"/>
            <a:ext cx="3810000" cy="2705100"/>
          </a:xfrm>
          <a:prstGeom prst="rect">
            <a:avLst/>
          </a:prstGeom>
          <a:noFill/>
        </p:spPr>
      </p:pic>
      <p:pic>
        <p:nvPicPr>
          <p:cNvPr id="39942" name="Picture 6" descr="http://image.slidesharecdn.com/pechtertnis-tpulemisteeng-111212055820-phpapp02/95/tehnopolis-lemiste-tnis-pechter-tallinn-211111-18-1024.jpg?cb=132369163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33600" y="228600"/>
            <a:ext cx="3352800" cy="2514600"/>
          </a:xfrm>
          <a:prstGeom prst="rect">
            <a:avLst/>
          </a:prstGeom>
          <a:noFill/>
        </p:spPr>
      </p:pic>
      <p:pic>
        <p:nvPicPr>
          <p:cNvPr id="39938" name="Picture 2" descr="http://image.slidesharecdn.com/pechtertnis-tpulemisteeng-111212055820-phpapp02/95/tehnopolis-lemiste-tnis-pechter-tallinn-211111-8-1024.jpg?cb=13236916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76199"/>
            <a:ext cx="2286000" cy="31326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0"/>
            <a:ext cx="2362200" cy="457200"/>
          </a:xfrm>
        </p:spPr>
        <p:txBody>
          <a:bodyPr>
            <a:normAutofit fontScale="90000"/>
          </a:bodyPr>
          <a:lstStyle/>
          <a:p>
            <a:r>
              <a:rPr lang="sr-Cyrl-RS" sz="2700" dirty="0" smtClean="0"/>
              <a:t>Талин (Естонија</a:t>
            </a:r>
            <a:r>
              <a:rPr lang="sr-Cyrl-R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352800"/>
            <a:ext cx="2057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rgbClr val="FFFF00"/>
                </a:solidFill>
              </a:rPr>
              <a:t>Острава (Чешка)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9" name="Picture 1" descr="C:\Users\Laptop\Desktop\industrija\main_visua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46396" y="3657600"/>
            <a:ext cx="4397604" cy="3003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038600"/>
            <a:ext cx="5943600" cy="152399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sr-Cyrl-RS" b="1" i="1" dirty="0" smtClean="0">
                <a:solidFill>
                  <a:srgbClr val="003300"/>
                </a:solidFill>
              </a:rPr>
              <a:t>Ако мислиш дан унапред-наједи се</a:t>
            </a:r>
          </a:p>
          <a:p>
            <a:pPr>
              <a:buNone/>
            </a:pPr>
            <a:r>
              <a:rPr lang="sr-Cyrl-RS" b="1" i="1" dirty="0" smtClean="0">
                <a:solidFill>
                  <a:srgbClr val="003300"/>
                </a:solidFill>
              </a:rPr>
              <a:t>Ако мислиш годину унапред-посади дрво</a:t>
            </a:r>
          </a:p>
          <a:p>
            <a:pPr>
              <a:buNone/>
            </a:pPr>
            <a:r>
              <a:rPr lang="sr-Cyrl-RS" b="1" i="1" dirty="0" smtClean="0">
                <a:solidFill>
                  <a:srgbClr val="003300"/>
                </a:solidFill>
              </a:rPr>
              <a:t>Ако мислиш сто година унапред-образуј децу.</a:t>
            </a:r>
          </a:p>
          <a:p>
            <a:pPr>
              <a:buNone/>
            </a:pPr>
            <a:r>
              <a:rPr lang="sr-Cyrl-RS" b="1" i="1" dirty="0" smtClean="0">
                <a:solidFill>
                  <a:srgbClr val="003300"/>
                </a:solidFill>
              </a:rPr>
              <a:t>                                                      Кинеска пословица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http://touchstoneblog.org.uk/wp-content/uploads/2014/12/green-indust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6667500" cy="3747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Laptop\Desktop\industrija\225474-Royalty-Free-RF-Clipart-Illustration-Of-A-3d-Shiny-African-Globe-With-Dewy-Leaves-And-Think-Green-And-Green-Industry-Text-On-A-Black-Backgrou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194955"/>
            <a:ext cx="2971800" cy="33770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33400" y="5638800"/>
            <a:ext cx="4343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chemeClr val="tx1"/>
                </a:solidFill>
              </a:rPr>
              <a:t>Хвала на пажњи!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0" y="6248400"/>
            <a:ext cx="3733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i="1" dirty="0" smtClean="0">
                <a:solidFill>
                  <a:srgbClr val="003300"/>
                </a:solidFill>
              </a:rPr>
              <a:t>Презентацију припремила М.Ивић</a:t>
            </a:r>
            <a:endParaRPr lang="en-US" i="1" dirty="0">
              <a:solidFill>
                <a:srgbClr val="0033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457200"/>
            <a:ext cx="2514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i="1" dirty="0" smtClean="0">
                <a:solidFill>
                  <a:srgbClr val="FFFF00"/>
                </a:solidFill>
              </a:rPr>
              <a:t>Будућност</a:t>
            </a:r>
            <a:endParaRPr lang="en-US" sz="32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4953000" cy="1143000"/>
          </a:xfrm>
        </p:spPr>
        <p:txBody>
          <a:bodyPr>
            <a:normAutofit fontScale="90000"/>
          </a:bodyPr>
          <a:lstStyle/>
          <a:p>
            <a:r>
              <a:rPr lang="sr-Cyrl-RS" b="1" dirty="0" smtClean="0">
                <a:solidFill>
                  <a:schemeClr val="bg1">
                    <a:lumMod val="50000"/>
                  </a:schemeClr>
                </a:solidFill>
              </a:rPr>
              <a:t>ПРЕИНДУСТРИЈСКО ДОБА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191000" cy="5029200"/>
          </a:xfrm>
        </p:spPr>
        <p:txBody>
          <a:bodyPr>
            <a:normAutofit lnSpcReduction="10000"/>
          </a:bodyPr>
          <a:lstStyle/>
          <a:p>
            <a:r>
              <a:rPr lang="sr-Cyrl-RS" dirty="0" smtClean="0"/>
              <a:t>Временски период пре развоја индустрије</a:t>
            </a:r>
          </a:p>
          <a:p>
            <a:r>
              <a:rPr lang="sr-Cyrl-RS" dirty="0" smtClean="0"/>
              <a:t>Најважније делатности: </a:t>
            </a:r>
            <a:r>
              <a:rPr lang="sr-Cyrl-RS" b="1" dirty="0" smtClean="0"/>
              <a:t>пољопривреда</a:t>
            </a:r>
            <a:r>
              <a:rPr lang="sr-Cyrl-RS" dirty="0" smtClean="0"/>
              <a:t> и </a:t>
            </a:r>
            <a:r>
              <a:rPr lang="sr-Cyrl-RS" b="1" dirty="0" smtClean="0"/>
              <a:t>рударство</a:t>
            </a:r>
          </a:p>
          <a:p>
            <a:r>
              <a:rPr lang="sr-Cyrl-RS" b="1" dirty="0" smtClean="0"/>
              <a:t>Аграрно друштво</a:t>
            </a:r>
            <a:r>
              <a:rPr lang="sr-Cyrl-RS" dirty="0" smtClean="0"/>
              <a:t>:феуди, сеоска насеља,.. </a:t>
            </a:r>
            <a:endParaRPr lang="en-US" dirty="0"/>
          </a:p>
        </p:txBody>
      </p:sp>
      <p:pic>
        <p:nvPicPr>
          <p:cNvPr id="5122" name="Picture 2" descr="http://www.artclon.com/OtherFile/A-Honiton-Lace-Manufactory-1869-xx-Frederick-Richard-Pickersgi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895600"/>
            <a:ext cx="483972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Laptop\Desktop\industrija\weaving_nazareth-village_fjenkins_040208_111-2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57150"/>
            <a:ext cx="3937000" cy="2952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95800" cy="1143000"/>
          </a:xfrm>
        </p:spPr>
        <p:txBody>
          <a:bodyPr>
            <a:normAutofit fontScale="90000"/>
          </a:bodyPr>
          <a:lstStyle/>
          <a:p>
            <a:r>
              <a:rPr lang="sr-Cyrl-RS" b="1" dirty="0" smtClean="0">
                <a:solidFill>
                  <a:schemeClr val="bg1">
                    <a:lumMod val="50000"/>
                  </a:schemeClr>
                </a:solidFill>
              </a:rPr>
              <a:t>ПРЕИНДУСТРИЈСКО ДОБА</a:t>
            </a:r>
            <a:endParaRPr lang="en-US" dirty="0"/>
          </a:p>
        </p:txBody>
      </p:sp>
      <p:pic>
        <p:nvPicPr>
          <p:cNvPr id="21506" name="Picture 2" descr="http://userdisk.webry.biglobe.ne.jp/005/079/52/N000/000/003/141856547921850915179_digscen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5133473" cy="4876800"/>
          </a:xfrm>
          <a:prstGeom prst="rect">
            <a:avLst/>
          </a:prstGeom>
          <a:noFill/>
        </p:spPr>
      </p:pic>
      <p:pic>
        <p:nvPicPr>
          <p:cNvPr id="21510" name="Picture 6" descr="http://www.herdingontheweb.com/tendin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1" y="3352799"/>
            <a:ext cx="4191000" cy="3243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2" name="Picture 8" descr="http://mahmoodayashaddadalsaadi.wikispaces.com/file/view/agriculture_england2.jpg/177752283/agriculture_england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7186" y="381000"/>
            <a:ext cx="4126194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</p:spPr>
        <p:txBody>
          <a:bodyPr/>
          <a:lstStyle/>
          <a:p>
            <a:r>
              <a:rPr lang="sr-Cyrl-RS" b="1" dirty="0" smtClean="0">
                <a:solidFill>
                  <a:schemeClr val="bg1">
                    <a:lumMod val="50000"/>
                  </a:schemeClr>
                </a:solidFill>
              </a:rPr>
              <a:t>ИНДУСТРИЈАЛИЗАЦИЈА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495800" cy="4572000"/>
          </a:xfrm>
        </p:spPr>
        <p:txBody>
          <a:bodyPr>
            <a:normAutofit fontScale="85000" lnSpcReduction="20000"/>
          </a:bodyPr>
          <a:lstStyle/>
          <a:p>
            <a:r>
              <a:rPr lang="sr-Cyrl-RS" dirty="0" smtClean="0"/>
              <a:t>Индустријализација је </a:t>
            </a:r>
            <a:r>
              <a:rPr lang="sr-Cyrl-RS" b="1" dirty="0" smtClean="0"/>
              <a:t>процес развоја индустрије.</a:t>
            </a:r>
          </a:p>
          <a:p>
            <a:r>
              <a:rPr lang="sr-Cyrl-RS" dirty="0" smtClean="0"/>
              <a:t>Укупно учешће становништва  је процентуално високо због чега има важну улогу у стварању  </a:t>
            </a:r>
          </a:p>
          <a:p>
            <a:pPr>
              <a:buNone/>
            </a:pPr>
            <a:r>
              <a:rPr lang="sr-Cyrl-RS" b="1" dirty="0"/>
              <a:t> </a:t>
            </a:r>
            <a:r>
              <a:rPr lang="sr-Cyrl-RS" b="1" dirty="0" smtClean="0"/>
              <a:t>   националног дохотка</a:t>
            </a:r>
          </a:p>
          <a:p>
            <a:r>
              <a:rPr lang="sr-Cyrl-RS" dirty="0" smtClean="0"/>
              <a:t>Развој индустрије утиче на </a:t>
            </a:r>
            <a:r>
              <a:rPr lang="sr-Cyrl-RS" b="1" dirty="0" smtClean="0"/>
              <a:t>преображај географског простора </a:t>
            </a:r>
          </a:p>
          <a:p>
            <a:endParaRPr lang="en-US" dirty="0"/>
          </a:p>
        </p:txBody>
      </p:sp>
      <p:pic>
        <p:nvPicPr>
          <p:cNvPr id="7169" name="Picture 1" descr="C:\Users\Laptop\Desktop\industrija\Barmen_(1870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19600" y="1398023"/>
            <a:ext cx="4669353" cy="3859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04800" y="6019800"/>
            <a:ext cx="7924800" cy="762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800" b="1" dirty="0" smtClean="0">
                <a:solidFill>
                  <a:srgbClr val="008E40"/>
                </a:solidFill>
              </a:rPr>
              <a:t>Природна средина                   </a:t>
            </a:r>
            <a:r>
              <a:rPr lang="sr-Cyrl-R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географска  средина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810000" y="6248400"/>
            <a:ext cx="838200" cy="332232"/>
          </a:xfrm>
          <a:prstGeom prst="right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24400" y="5181600"/>
            <a:ext cx="4114800" cy="533400"/>
          </a:xfrm>
          <a:prstGeom prst="rect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Индустријализација руралне средине (Бармен 1870.г)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dirty="0" smtClean="0">
                <a:solidFill>
                  <a:schemeClr val="bg1">
                    <a:lumMod val="50000"/>
                  </a:schemeClr>
                </a:solidFill>
              </a:rPr>
              <a:t>ИНДУСТРИЈАЛИЗАЦИЈА СЕ ДЕЛИ НА ТРИ ИНДУСТРИЈСКЕ РЕВОЛУЦИЈЕ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181600" cy="502919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r-Cyrl-R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Прва индустријска револуција</a:t>
            </a:r>
            <a:r>
              <a:rPr lang="sr-Cyrl-R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r>
              <a:rPr lang="sr-Cyrl-RS" b="1" dirty="0" smtClean="0"/>
              <a:t>Парне машине </a:t>
            </a:r>
            <a:r>
              <a:rPr lang="sr-Cyrl-RS" dirty="0" smtClean="0"/>
              <a:t>замениле мануфактурну производњу</a:t>
            </a:r>
          </a:p>
          <a:p>
            <a:r>
              <a:rPr lang="sr-Cyrl-RS" dirty="0" smtClean="0"/>
              <a:t> Индустријска револуција у </a:t>
            </a:r>
            <a:r>
              <a:rPr lang="sr-Cyrl-RS" b="1" dirty="0" smtClean="0"/>
              <a:t>текстилној индустрији </a:t>
            </a:r>
            <a:r>
              <a:rPr lang="sr-Cyrl-RS" dirty="0" smtClean="0"/>
              <a:t>Велике Британије</a:t>
            </a:r>
          </a:p>
          <a:p>
            <a:r>
              <a:rPr lang="sr-Cyrl-RS" dirty="0" smtClean="0"/>
              <a:t>Енергетски извори:</a:t>
            </a:r>
            <a:r>
              <a:rPr lang="sr-Cyrl-RS" b="1" dirty="0" smtClean="0"/>
              <a:t>дрво</a:t>
            </a:r>
            <a:r>
              <a:rPr lang="sr-Cyrl-RS" dirty="0" smtClean="0"/>
              <a:t> и </a:t>
            </a:r>
            <a:r>
              <a:rPr lang="sr-Cyrl-RS" b="1" dirty="0" smtClean="0"/>
              <a:t>угаљ</a:t>
            </a:r>
          </a:p>
          <a:p>
            <a:r>
              <a:rPr lang="sr-Cyrl-RS" dirty="0" smtClean="0"/>
              <a:t>Проналазак и употреба </a:t>
            </a:r>
            <a:r>
              <a:rPr lang="sr-Cyrl-RS" b="1" dirty="0" smtClean="0"/>
              <a:t>парне машине </a:t>
            </a:r>
            <a:r>
              <a:rPr lang="sr-Cyrl-RS" dirty="0" smtClean="0"/>
              <a:t>и</a:t>
            </a:r>
            <a:r>
              <a:rPr lang="sr-Cyrl-RS" b="1" dirty="0" smtClean="0"/>
              <a:t> механичког разбоја</a:t>
            </a:r>
          </a:p>
          <a:p>
            <a:r>
              <a:rPr lang="sr-Cyrl-RS" dirty="0" smtClean="0"/>
              <a:t> Употреба парне енергије омогућила </a:t>
            </a:r>
            <a:r>
              <a:rPr lang="sr-Cyrl-RS" b="1" dirty="0" smtClean="0"/>
              <a:t>развој саобраћаја</a:t>
            </a:r>
            <a:r>
              <a:rPr lang="sr-Cyrl-RS" dirty="0" smtClean="0"/>
              <a:t>, </a:t>
            </a:r>
            <a:r>
              <a:rPr lang="sr-Cyrl-RS" b="1" dirty="0" smtClean="0"/>
              <a:t>масовну производњу</a:t>
            </a:r>
            <a:r>
              <a:rPr lang="sr-Cyrl-RS" dirty="0" smtClean="0"/>
              <a:t> и </a:t>
            </a:r>
            <a:r>
              <a:rPr lang="sr-Cyrl-RS" b="1" dirty="0" smtClean="0"/>
              <a:t>пласман производа.</a:t>
            </a:r>
          </a:p>
          <a:p>
            <a:pPr>
              <a:buNone/>
            </a:pPr>
            <a:r>
              <a:rPr lang="sr-Cyrl-RS" sz="2000" b="1" i="1" dirty="0" smtClean="0">
                <a:solidFill>
                  <a:srgbClr val="FF0000"/>
                </a:solidFill>
              </a:rPr>
              <a:t>       *Погледај презентацију Прва индустријска револуција</a:t>
            </a:r>
          </a:p>
          <a:p>
            <a:pPr>
              <a:buNone/>
            </a:pPr>
            <a:endParaRPr lang="sr-Cyrl-RS" dirty="0" smtClean="0"/>
          </a:p>
        </p:txBody>
      </p:sp>
      <p:pic>
        <p:nvPicPr>
          <p:cNvPr id="6150" name="Picture 6" descr="http://meditationandspiritualgrowth.com/wp-content/uploads/2010/07/First-steam-engines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86400" y="4267200"/>
            <a:ext cx="3581400" cy="2473405"/>
          </a:xfrm>
          <a:prstGeom prst="rect">
            <a:avLst/>
          </a:prstGeom>
          <a:noFill/>
        </p:spPr>
      </p:pic>
      <p:pic>
        <p:nvPicPr>
          <p:cNvPr id="6152" name="Picture 8" descr="http://english.cntv.cn/special/newleadership/images/zhongguomeng/1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9160" y="1295400"/>
            <a:ext cx="438912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352800" cy="1066800"/>
          </a:xfrm>
        </p:spPr>
        <p:txBody>
          <a:bodyPr>
            <a:noAutofit/>
          </a:bodyPr>
          <a:lstStyle/>
          <a:p>
            <a:r>
              <a:rPr lang="sr-Cyrl-R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ИНДУСТРИЈСКИ РЕГИОНИ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4800600" cy="5791200"/>
          </a:xfrm>
        </p:spPr>
        <p:txBody>
          <a:bodyPr>
            <a:normAutofit fontScale="85000" lnSpcReduction="20000"/>
          </a:bodyPr>
          <a:lstStyle/>
          <a:p>
            <a:r>
              <a:rPr lang="sr-Cyrl-RS" b="1" dirty="0" smtClean="0"/>
              <a:t>Велика Британија </a:t>
            </a:r>
            <a:r>
              <a:rPr lang="sr-Cyrl-RS" dirty="0" smtClean="0"/>
              <a:t>(Енглеска)-</a:t>
            </a:r>
            <a:r>
              <a:rPr lang="sr-Cyrl-RS" b="1" dirty="0" smtClean="0"/>
              <a:t>прва индустријска држава Европе</a:t>
            </a:r>
            <a:r>
              <a:rPr lang="sr-Cyrl-RS" dirty="0" smtClean="0"/>
              <a:t>.Индустријски центри:Манчестер, Лидс. </a:t>
            </a:r>
          </a:p>
          <a:p>
            <a:pPr>
              <a:buNone/>
            </a:pPr>
            <a:r>
              <a:rPr lang="sr-Cyrl-RS" dirty="0"/>
              <a:t> </a:t>
            </a:r>
            <a:r>
              <a:rPr lang="sr-Cyrl-RS" dirty="0" smtClean="0"/>
              <a:t>   Лучко индустријски центри (бродоградња):Лондон, Глазгов, Ливерпул</a:t>
            </a:r>
          </a:p>
          <a:p>
            <a:r>
              <a:rPr lang="sr-Cyrl-RS" dirty="0" smtClean="0"/>
              <a:t>Белгија (Фландрија, Лијеж)</a:t>
            </a:r>
          </a:p>
          <a:p>
            <a:r>
              <a:rPr lang="sr-Cyrl-RS" dirty="0" smtClean="0"/>
              <a:t>Француска (Париски </a:t>
            </a:r>
          </a:p>
          <a:p>
            <a:pPr>
              <a:buNone/>
            </a:pPr>
            <a:r>
              <a:rPr lang="sr-Cyrl-RS" dirty="0"/>
              <a:t> </a:t>
            </a:r>
            <a:r>
              <a:rPr lang="sr-Cyrl-RS" dirty="0" smtClean="0"/>
              <a:t>    басен, доњи ток Сене)</a:t>
            </a:r>
          </a:p>
          <a:p>
            <a:r>
              <a:rPr lang="sr-Cyrl-RS" dirty="0" smtClean="0"/>
              <a:t>Италија (долина реке По)</a:t>
            </a:r>
          </a:p>
          <a:p>
            <a:r>
              <a:rPr lang="sr-Cyrl-RS" dirty="0" smtClean="0"/>
              <a:t>Шведска (Стокхолм)</a:t>
            </a:r>
          </a:p>
          <a:p>
            <a:r>
              <a:rPr lang="sr-Cyrl-RS" dirty="0"/>
              <a:t>Н</a:t>
            </a:r>
            <a:r>
              <a:rPr lang="sr-Cyrl-RS" dirty="0" smtClean="0"/>
              <a:t>емачка: (Рур,Сар)</a:t>
            </a:r>
          </a:p>
          <a:p>
            <a:endParaRPr lang="sr-Cyrl-RS" dirty="0" smtClean="0"/>
          </a:p>
          <a:p>
            <a:endParaRPr lang="en-US" dirty="0"/>
          </a:p>
        </p:txBody>
      </p:sp>
      <p:pic>
        <p:nvPicPr>
          <p:cNvPr id="25602" name="Picture 2" descr="http://newsimg.bbc.co.uk/media/images/42301000/jpg/_42301052_boat_canal_pa_4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429000"/>
            <a:ext cx="4267200" cy="307730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029200" y="6400800"/>
            <a:ext cx="4038600" cy="381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Канал Лидс-Ливерпул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Picture 4" descr="https://c2.staticflickr.com/8/7159/6435798351_ab415ebddd_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76200"/>
            <a:ext cx="4191000" cy="2640331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5029200" y="2667000"/>
            <a:ext cx="38862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Манчестер је први индустријски град  у свету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www.rootsweb.ancestry.com/~txnavarr/business/oil_industry/corsicana_oil_well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429000"/>
            <a:ext cx="5486400" cy="3361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411479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r-Cyrl-R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Друга индустријска револуција</a:t>
            </a:r>
          </a:p>
          <a:p>
            <a:r>
              <a:rPr lang="sr-Cyrl-RS" dirty="0" smtClean="0"/>
              <a:t>Започела у </a:t>
            </a:r>
            <a:r>
              <a:rPr lang="sr-Cyrl-RS" b="1" dirty="0" smtClean="0"/>
              <a:t>другој половини 19. века</a:t>
            </a:r>
          </a:p>
          <a:p>
            <a:r>
              <a:rPr lang="sr-Cyrl-RS" dirty="0" smtClean="0"/>
              <a:t>Проналасци: </a:t>
            </a:r>
            <a:r>
              <a:rPr lang="sr-Cyrl-RS" b="1" dirty="0" smtClean="0"/>
              <a:t>мотори са унутрашњим сагоревањем, наизменична струја, вишефазна струја,електрична сијалица,</a:t>
            </a:r>
            <a:r>
              <a:rPr lang="sr-Cyrl-RS" dirty="0" smtClean="0"/>
              <a:t>..</a:t>
            </a:r>
          </a:p>
          <a:p>
            <a:r>
              <a:rPr lang="sr-Cyrl-RS" dirty="0" smtClean="0"/>
              <a:t>Енергетски извор:</a:t>
            </a:r>
            <a:r>
              <a:rPr lang="sr-Cyrl-RS" b="1" dirty="0" smtClean="0"/>
              <a:t>нафта</a:t>
            </a:r>
          </a:p>
          <a:p>
            <a:r>
              <a:rPr lang="sr-Cyrl-RS" dirty="0" smtClean="0"/>
              <a:t>Употреба електрицитета, електричних машина, ...</a:t>
            </a:r>
          </a:p>
          <a:p>
            <a:r>
              <a:rPr lang="sr-Cyrl-RS" dirty="0" smtClean="0"/>
              <a:t>Развој  </a:t>
            </a:r>
            <a:r>
              <a:rPr lang="sr-Cyrl-RS" b="1" dirty="0" smtClean="0"/>
              <a:t>електротехничке и аутомобилске индустрије, петрохемије, саобраћаја, телекомуникација </a:t>
            </a:r>
            <a:r>
              <a:rPr lang="sr-Cyrl-RS" dirty="0" smtClean="0"/>
              <a:t>и</a:t>
            </a:r>
            <a:r>
              <a:rPr lang="sr-Cyrl-RS" b="1" dirty="0" smtClean="0"/>
              <a:t> механизација пољопривривреде. </a:t>
            </a:r>
          </a:p>
          <a:p>
            <a:r>
              <a:rPr lang="sr-Cyrl-RS" dirty="0" smtClean="0"/>
              <a:t>Најбржи развој: САД, Немачка</a:t>
            </a:r>
          </a:p>
          <a:p>
            <a:r>
              <a:rPr lang="sr-Cyrl-RS" dirty="0" smtClean="0"/>
              <a:t>Нагла </a:t>
            </a:r>
            <a:r>
              <a:rPr lang="sr-Cyrl-RS" b="1" dirty="0" smtClean="0"/>
              <a:t>урбанизација</a:t>
            </a:r>
            <a:r>
              <a:rPr lang="sr-Cyrl-RS" dirty="0" smtClean="0"/>
              <a:t> </a:t>
            </a:r>
            <a:endParaRPr lang="en-US" dirty="0"/>
          </a:p>
        </p:txBody>
      </p:sp>
      <p:pic>
        <p:nvPicPr>
          <p:cNvPr id="24578" name="Picture 2" descr="http://fc06.deviantart.net/fs71/i/2010/241/6/4/old_car_i___ford_a_by_tailcat-d2xl2dr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4037583"/>
            <a:ext cx="3733800" cy="2439417"/>
          </a:xfrm>
          <a:prstGeom prst="rect">
            <a:avLst/>
          </a:prstGeom>
          <a:noFill/>
        </p:spPr>
      </p:pic>
      <p:pic>
        <p:nvPicPr>
          <p:cNvPr id="24580" name="Picture 4" descr="http://www.underconsideration.com/brandnew/archives/ford_logo_history.gif"/>
          <p:cNvPicPr>
            <a:picLocks noChangeAspect="1" noChangeArrowheads="1"/>
          </p:cNvPicPr>
          <p:nvPr/>
        </p:nvPicPr>
        <p:blipFill>
          <a:blip r:embed="rId4"/>
          <a:srcRect r="66355" b="47826"/>
          <a:stretch>
            <a:fillRect/>
          </a:stretch>
        </p:blipFill>
        <p:spPr bwMode="auto">
          <a:xfrm>
            <a:off x="609600" y="5867400"/>
            <a:ext cx="1097280" cy="914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315200" y="6400800"/>
            <a:ext cx="1600200" cy="304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/>
                </a:solidFill>
              </a:rPr>
              <a:t>Тексас 1920.г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1"/>
            <a:ext cx="8915400" cy="3886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r-Cyrl-RS" b="1" dirty="0" smtClean="0"/>
              <a:t>    </a:t>
            </a:r>
            <a:r>
              <a:rPr lang="sr-Cyrl-R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Трећа индустријска револуција</a:t>
            </a:r>
          </a:p>
          <a:p>
            <a:r>
              <a:rPr lang="sr-Cyrl-RS" dirty="0" smtClean="0"/>
              <a:t>Почела </a:t>
            </a:r>
            <a:r>
              <a:rPr lang="sr-Cyrl-RS" b="1" dirty="0" smtClean="0"/>
              <a:t>половином 20. века </a:t>
            </a:r>
            <a:r>
              <a:rPr lang="sr-Cyrl-RS" dirty="0" smtClean="0"/>
              <a:t>у високоразвијеним земљама</a:t>
            </a:r>
          </a:p>
          <a:p>
            <a:r>
              <a:rPr lang="sr-Cyrl-RS" dirty="0" smtClean="0"/>
              <a:t>Резултат: </a:t>
            </a:r>
            <a:r>
              <a:rPr lang="sr-Cyrl-RS" b="1" dirty="0" smtClean="0"/>
              <a:t>повезивање науке, технологије и производње у јединствен систем</a:t>
            </a:r>
          </a:p>
          <a:p>
            <a:r>
              <a:rPr lang="sr-Cyrl-RS" b="1" dirty="0" smtClean="0"/>
              <a:t>Развој високих технологија </a:t>
            </a:r>
            <a:r>
              <a:rPr lang="sr-Cyrl-RS" dirty="0" smtClean="0"/>
              <a:t>(примена научног знања у пракси)</a:t>
            </a:r>
          </a:p>
          <a:p>
            <a:r>
              <a:rPr lang="sr-Cyrl-RS" b="1" dirty="0" smtClean="0"/>
              <a:t>Нови извори енергије</a:t>
            </a:r>
          </a:p>
          <a:p>
            <a:r>
              <a:rPr lang="sr-Cyrl-RS" dirty="0" smtClean="0"/>
              <a:t>Омогућила прелазак индустријског друштва у постиндустријско или </a:t>
            </a:r>
            <a:r>
              <a:rPr lang="sr-Cyrl-RS" b="1" dirty="0" smtClean="0"/>
              <a:t>информатичко друштво</a:t>
            </a:r>
          </a:p>
          <a:p>
            <a:endParaRPr lang="sr-Cyrl-RS" dirty="0" smtClean="0"/>
          </a:p>
          <a:p>
            <a:endParaRPr lang="en-US" b="1" dirty="0"/>
          </a:p>
        </p:txBody>
      </p:sp>
      <p:pic>
        <p:nvPicPr>
          <p:cNvPr id="26626" name="Picture 2" descr="C:\Users\Laptop\Desktop\industrija\industry-partners-c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199" y="3924300"/>
            <a:ext cx="6705601" cy="2857500"/>
          </a:xfrm>
          <a:prstGeom prst="rect">
            <a:avLst/>
          </a:prstGeom>
          <a:noFill/>
        </p:spPr>
      </p:pic>
      <p:pic>
        <p:nvPicPr>
          <p:cNvPr id="26627" name="Picture 3" descr="C:\Users\Laptop\Desktop\industrija\Transportation-industry-thum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" y="5029200"/>
            <a:ext cx="2266950" cy="151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705</Words>
  <Application>Microsoft Office PowerPoint</Application>
  <PresentationFormat>On-screen Show (4:3)</PresentationFormat>
  <Paragraphs>121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ИНДУСТРИЈАЛИЗАЦИЈА</vt:lpstr>
      <vt:lpstr>ИНДУСТРИЈА</vt:lpstr>
      <vt:lpstr>ПРЕИНДУСТРИЈСКО ДОБА</vt:lpstr>
      <vt:lpstr>ПРЕИНДУСТРИЈСКО ДОБА</vt:lpstr>
      <vt:lpstr>ИНДУСТРИЈАЛИЗАЦИЈА</vt:lpstr>
      <vt:lpstr>ИНДУСТРИЈАЛИЗАЦИЈА СЕ ДЕЛИ НА ТРИ ИНДУСТРИЈСКЕ РЕВОЛУЦИЈЕ</vt:lpstr>
      <vt:lpstr>ИНДУСТРИЈСКИ РЕГИОНИ</vt:lpstr>
      <vt:lpstr>Slide 8</vt:lpstr>
      <vt:lpstr>Slide 9</vt:lpstr>
      <vt:lpstr>ПОСЛЕДИЦЕ ИНДУСТРИЈАЛИЗАЦИЈЕ</vt:lpstr>
      <vt:lpstr>Територијална распрострањеност индустрије</vt:lpstr>
      <vt:lpstr>ПРВА ИНДУСТРИЈСКА РЕВОЛУЦИЈА</vt:lpstr>
      <vt:lpstr>ИНДУСТРИЈАЛИЗАЦИЈА ЕВРОПЕ</vt:lpstr>
      <vt:lpstr>Slide 14</vt:lpstr>
      <vt:lpstr>Просторни размештај индустрије</vt:lpstr>
      <vt:lpstr>ИНДУСТРИЈСКА ЗОНА</vt:lpstr>
      <vt:lpstr>ИНДУСТРИЈСКА РЕГИЈА</vt:lpstr>
      <vt:lpstr>ТЕХНОЛОШКИ  ПАРК</vt:lpstr>
      <vt:lpstr>SYHDEE</vt:lpstr>
      <vt:lpstr>Slide 20</vt:lpstr>
      <vt:lpstr>Slide 21</vt:lpstr>
      <vt:lpstr>Slide 22</vt:lpstr>
      <vt:lpstr>Slide 23</vt:lpstr>
      <vt:lpstr>Slide 24</vt:lpstr>
      <vt:lpstr>Талин (Естонија)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Laptop</dc:creator>
  <cp:lastModifiedBy>Laptop</cp:lastModifiedBy>
  <cp:revision>65</cp:revision>
  <dcterms:created xsi:type="dcterms:W3CDTF">2015-03-09T17:19:25Z</dcterms:created>
  <dcterms:modified xsi:type="dcterms:W3CDTF">2015-03-10T22:31:49Z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